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9" r:id="rId4"/>
    <p:sldId id="258" r:id="rId5"/>
    <p:sldId id="271" r:id="rId6"/>
    <p:sldId id="262" r:id="rId7"/>
    <p:sldId id="260" r:id="rId8"/>
    <p:sldId id="261" r:id="rId9"/>
    <p:sldId id="263" r:id="rId10"/>
    <p:sldId id="264" r:id="rId11"/>
    <p:sldId id="265" r:id="rId12"/>
    <p:sldId id="272" r:id="rId13"/>
    <p:sldId id="266" r:id="rId14"/>
    <p:sldId id="267" r:id="rId15"/>
    <p:sldId id="268" r:id="rId16"/>
    <p:sldId id="269" r:id="rId17"/>
    <p:sldId id="270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668B0-70D9-4A21-B0B2-875D38BC9E75}" type="datetimeFigureOut">
              <a:rPr lang="en-US" smtClean="0"/>
              <a:t>10/11/2009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258375-E270-4F9D-9B72-C827B358FB5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58375-E270-4F9D-9B72-C827B358FB58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58375-E270-4F9D-9B72-C827B358FB58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2A965-7DBB-4660-93D4-E8D036BED77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58375-E270-4F9D-9B72-C827B358FB58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58375-E270-4F9D-9B72-C827B358FB58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58375-E270-4F9D-9B72-C827B358FB58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58375-E270-4F9D-9B72-C827B358FB58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58375-E270-4F9D-9B72-C827B358FB58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58375-E270-4F9D-9B72-C827B358FB58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58375-E270-4F9D-9B72-C827B358FB58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58375-E270-4F9D-9B72-C827B358FB58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58375-E270-4F9D-9B72-C827B358FB58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58375-E270-4F9D-9B72-C827B358FB58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58375-E270-4F9D-9B72-C827B358FB58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58375-E270-4F9D-9B72-C827B358FB58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58375-E270-4F9D-9B72-C827B358FB58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58375-E270-4F9D-9B72-C827B358FB58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58375-E270-4F9D-9B72-C827B358FB58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0F140-235A-4335-A5AD-14C8C4D83C11}" type="datetimeFigureOut">
              <a:rPr lang="en-US" smtClean="0"/>
              <a:t>10/11/2009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1B66B-845E-4219-9729-8909FA9E25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0F140-235A-4335-A5AD-14C8C4D83C11}" type="datetimeFigureOut">
              <a:rPr lang="en-US" smtClean="0"/>
              <a:t>10/11/2009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1B66B-845E-4219-9729-8909FA9E25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0F140-235A-4335-A5AD-14C8C4D83C11}" type="datetimeFigureOut">
              <a:rPr lang="en-US" smtClean="0"/>
              <a:t>10/11/2009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1B66B-845E-4219-9729-8909FA9E25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0F140-235A-4335-A5AD-14C8C4D83C11}" type="datetimeFigureOut">
              <a:rPr lang="en-US" smtClean="0"/>
              <a:t>10/11/2009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1B66B-845E-4219-9729-8909FA9E25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0F140-235A-4335-A5AD-14C8C4D83C11}" type="datetimeFigureOut">
              <a:rPr lang="en-US" smtClean="0"/>
              <a:t>10/11/2009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1B66B-845E-4219-9729-8909FA9E25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0F140-235A-4335-A5AD-14C8C4D83C11}" type="datetimeFigureOut">
              <a:rPr lang="en-US" smtClean="0"/>
              <a:t>10/11/2009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1B66B-845E-4219-9729-8909FA9E25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0F140-235A-4335-A5AD-14C8C4D83C11}" type="datetimeFigureOut">
              <a:rPr lang="en-US" smtClean="0"/>
              <a:t>10/11/2009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1B66B-845E-4219-9729-8909FA9E25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0F140-235A-4335-A5AD-14C8C4D83C11}" type="datetimeFigureOut">
              <a:rPr lang="en-US" smtClean="0"/>
              <a:t>10/11/2009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1B66B-845E-4219-9729-8909FA9E25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0F140-235A-4335-A5AD-14C8C4D83C11}" type="datetimeFigureOut">
              <a:rPr lang="en-US" smtClean="0"/>
              <a:t>10/11/2009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1B66B-845E-4219-9729-8909FA9E25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0F140-235A-4335-A5AD-14C8C4D83C11}" type="datetimeFigureOut">
              <a:rPr lang="en-US" smtClean="0"/>
              <a:t>10/11/2009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1B66B-845E-4219-9729-8909FA9E25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0F140-235A-4335-A5AD-14C8C4D83C11}" type="datetimeFigureOut">
              <a:rPr lang="en-US" smtClean="0"/>
              <a:t>10/11/2009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1B66B-845E-4219-9729-8909FA9E25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0F140-235A-4335-A5AD-14C8C4D83C11}" type="datetimeFigureOut">
              <a:rPr lang="en-US" smtClean="0"/>
              <a:t>10/11/2009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1B66B-845E-4219-9729-8909FA9E25C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image" Target="../media/image8.png"/><Relationship Id="rId3" Type="http://schemas.openxmlformats.org/officeDocument/2006/relationships/image" Target="../media/image3.wmf"/><Relationship Id="rId7" Type="http://schemas.openxmlformats.org/officeDocument/2006/relationships/image" Target="../media/image5.wmf"/><Relationship Id="rId12" Type="http://schemas.openxmlformats.org/officeDocument/2006/relationships/slide" Target="slide10.xml"/><Relationship Id="rId2" Type="http://schemas.openxmlformats.org/officeDocument/2006/relationships/notesSlide" Target="../notesSlides/notesSlide3.xml"/><Relationship Id="rId16" Type="http://schemas.openxmlformats.org/officeDocument/2006/relationships/slide" Target="slide14.xml"/><Relationship Id="rId1" Type="http://schemas.openxmlformats.org/officeDocument/2006/relationships/slideLayout" Target="../slideLayouts/slideLayout6.xml"/><Relationship Id="rId6" Type="http://schemas.openxmlformats.org/officeDocument/2006/relationships/slide" Target="slide7.xml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5" Type="http://schemas.openxmlformats.org/officeDocument/2006/relationships/image" Target="../media/image9.png"/><Relationship Id="rId10" Type="http://schemas.openxmlformats.org/officeDocument/2006/relationships/slide" Target="slide9.xml"/><Relationship Id="rId4" Type="http://schemas.openxmlformats.org/officeDocument/2006/relationships/slide" Target="slide8.xml"/><Relationship Id="rId9" Type="http://schemas.openxmlformats.org/officeDocument/2006/relationships/image" Target="../media/image6.wmf"/><Relationship Id="rId14" Type="http://schemas.openxmlformats.org/officeDocument/2006/relationships/slide" Target="slide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gif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ri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67" y="0"/>
            <a:ext cx="913986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2192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/>
              <a:t>Energy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Heat and Solar Energy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48200"/>
            <a:ext cx="6400800" cy="13716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Mandek</a:t>
            </a:r>
            <a:r>
              <a:rPr lang="en-US" dirty="0" smtClean="0"/>
              <a:t> Richardson </a:t>
            </a:r>
          </a:p>
          <a:p>
            <a:r>
              <a:rPr lang="en-US" dirty="0" smtClean="0"/>
              <a:t>University of South Florida </a:t>
            </a:r>
          </a:p>
          <a:p>
            <a:r>
              <a:rPr lang="en-US" dirty="0" smtClean="0"/>
              <a:t>STARS Program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678363"/>
          </a:xfrm>
        </p:spPr>
        <p:txBody>
          <a:bodyPr/>
          <a:lstStyle/>
          <a:p>
            <a:r>
              <a:rPr lang="en-US" dirty="0" smtClean="0"/>
              <a:t>Heat</a:t>
            </a:r>
          </a:p>
          <a:p>
            <a:r>
              <a:rPr lang="en-US" dirty="0" smtClean="0"/>
              <a:t>System</a:t>
            </a:r>
          </a:p>
          <a:p>
            <a:r>
              <a:rPr lang="en-US" dirty="0" smtClean="0"/>
              <a:t>Conduction </a:t>
            </a:r>
          </a:p>
          <a:p>
            <a:r>
              <a:rPr lang="en-US" dirty="0" smtClean="0"/>
              <a:t>Convection </a:t>
            </a:r>
          </a:p>
          <a:p>
            <a:r>
              <a:rPr lang="en-US" dirty="0" smtClean="0"/>
              <a:t>Radiation </a:t>
            </a:r>
          </a:p>
          <a:p>
            <a:r>
              <a:rPr lang="en-US" dirty="0" smtClean="0"/>
              <a:t>Reflection </a:t>
            </a:r>
          </a:p>
          <a:p>
            <a:r>
              <a:rPr lang="en-US" dirty="0" smtClean="0"/>
              <a:t>Solar Energy </a:t>
            </a:r>
          </a:p>
          <a:p>
            <a:r>
              <a:rPr lang="en-US" dirty="0" smtClean="0"/>
              <a:t>Light</a:t>
            </a:r>
            <a:endParaRPr lang="en-US" dirty="0"/>
          </a:p>
        </p:txBody>
      </p:sp>
      <p:pic>
        <p:nvPicPr>
          <p:cNvPr id="6" name="Content Placeholder 5" descr="latin_dictionary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447800"/>
            <a:ext cx="4038600" cy="48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2"/>
          <p:cNvSpPr>
            <a:spLocks noChangeArrowheads="1" noChangeShapeType="1" noTextEdit="1"/>
          </p:cNvSpPr>
          <p:nvPr/>
        </p:nvSpPr>
        <p:spPr bwMode="auto">
          <a:xfrm>
            <a:off x="1295400" y="304800"/>
            <a:ext cx="6553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Forms of Energy</a:t>
            </a:r>
          </a:p>
        </p:txBody>
      </p:sp>
      <p:pic>
        <p:nvPicPr>
          <p:cNvPr id="14339" name="Picture 3" descr="C:\Program Files\Common Files\Microsoft Shared\Clipart\cagcat50\so01038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981200"/>
            <a:ext cx="1590675" cy="1600200"/>
          </a:xfrm>
          <a:prstGeom prst="rect">
            <a:avLst/>
          </a:prstGeom>
          <a:noFill/>
        </p:spPr>
      </p:pic>
      <p:pic>
        <p:nvPicPr>
          <p:cNvPr id="14340" name="Picture 4" descr="C:\Program Files\Microsoft Office\Clipart\standard\stddir3\in00525_.wm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09800" y="1828800"/>
            <a:ext cx="2082800" cy="1947863"/>
          </a:xfrm>
          <a:prstGeom prst="rect">
            <a:avLst/>
          </a:prstGeom>
          <a:noFill/>
        </p:spPr>
      </p:pic>
      <p:pic>
        <p:nvPicPr>
          <p:cNvPr id="14341" name="Picture 5" descr="C:\Program Files\Microsoft Office\Clipart\standard\stddir1\bd05124_.wmf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0600" y="1828800"/>
            <a:ext cx="1320800" cy="1793875"/>
          </a:xfrm>
          <a:prstGeom prst="rect">
            <a:avLst/>
          </a:prstGeom>
          <a:noFill/>
        </p:spPr>
      </p:pic>
      <p:pic>
        <p:nvPicPr>
          <p:cNvPr id="14342" name="Picture 6" descr="C:\Program Files\Microsoft Office\Clipart\standard\stddir1\bd06978_.wmf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14600" y="4343400"/>
            <a:ext cx="1793875" cy="1725613"/>
          </a:xfrm>
          <a:prstGeom prst="rect">
            <a:avLst/>
          </a:prstGeom>
          <a:noFill/>
        </p:spPr>
      </p:pic>
      <p:pic>
        <p:nvPicPr>
          <p:cNvPr id="14343" name="Picture 7" descr="C:\Program Files\Microsoft Office\Clipart\standard\stddir3\hh01149_.wmf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81000" y="4419600"/>
            <a:ext cx="1739900" cy="1460500"/>
          </a:xfrm>
          <a:prstGeom prst="rect">
            <a:avLst/>
          </a:prstGeom>
          <a:noFill/>
        </p:spPr>
      </p:pic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533400" y="3657600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Light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Solar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2590800" y="3733800"/>
            <a:ext cx="152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Electrical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4800600" y="3581400"/>
            <a:ext cx="1752600" cy="81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Chemical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Elephant" pitchFamily="18" charset="0"/>
              </a:rPr>
              <a:t>cal</a:t>
            </a:r>
            <a:endParaRPr lang="en-US" sz="2000" dirty="0">
              <a:solidFill>
                <a:schemeClr val="bg1"/>
              </a:solidFill>
              <a:latin typeface="Elephant" pitchFamily="18" charset="0"/>
            </a:endParaRPr>
          </a:p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685800" y="6096000"/>
            <a:ext cx="1905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  <a:latin typeface="Elephant" pitchFamily="18" charset="0"/>
              </a:rPr>
              <a:t>Thermal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2743200" y="6172200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  <a:latin typeface="Elephant" pitchFamily="18" charset="0"/>
              </a:rPr>
              <a:t>Nuclear</a:t>
            </a:r>
          </a:p>
        </p:txBody>
      </p:sp>
      <p:sp>
        <p:nvSpPr>
          <p:cNvPr id="14361" name="AutoShape 25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6096000"/>
            <a:ext cx="16764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Heat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362" name="AutoShape 26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667000" y="6172200"/>
            <a:ext cx="16764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Nuclear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4363" name="Picture 27" descr="C:\Program Files\Microsoft FrontPage\clipart\clip1\EN00371A.gif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81800" y="1981200"/>
            <a:ext cx="1493838" cy="1524000"/>
          </a:xfrm>
          <a:prstGeom prst="rect">
            <a:avLst/>
          </a:prstGeom>
          <a:noFill/>
        </p:spPr>
      </p:pic>
      <p:pic>
        <p:nvPicPr>
          <p:cNvPr id="14364" name="Picture 28" descr="C:\Program Files\Microsoft FrontPage\clipart\clip1\TN00738A.gif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72000" y="4495800"/>
            <a:ext cx="1981200" cy="1109663"/>
          </a:xfrm>
          <a:prstGeom prst="rect">
            <a:avLst/>
          </a:prstGeom>
          <a:noFill/>
        </p:spPr>
      </p:pic>
      <p:sp>
        <p:nvSpPr>
          <p:cNvPr id="14366" name="AutoShape 30">
            <a:hlinkClick r:id="rId1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724400" y="6096000"/>
            <a:ext cx="16764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67" name="AutoShape 31">
            <a:hlinkClick r:id="rId1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781800" y="6172200"/>
            <a:ext cx="16764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69" name="AutoShape 33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781800" y="3581400"/>
            <a:ext cx="1676400" cy="457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70" name="Text Box 34"/>
          <p:cNvSpPr txBox="1">
            <a:spLocks noChangeArrowheads="1"/>
          </p:cNvSpPr>
          <p:nvPr/>
        </p:nvSpPr>
        <p:spPr bwMode="auto">
          <a:xfrm>
            <a:off x="6553200" y="3657600"/>
            <a:ext cx="1752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Sound </a:t>
            </a:r>
            <a:endParaRPr lang="en-US" sz="2000" b="1" dirty="0">
              <a:solidFill>
                <a:schemeClr val="bg1"/>
              </a:solidFill>
              <a:latin typeface="Elephant" pitchFamily="18" charset="0"/>
            </a:endParaRPr>
          </a:p>
        </p:txBody>
      </p:sp>
      <p:sp>
        <p:nvSpPr>
          <p:cNvPr id="14371" name="Text Box 35"/>
          <p:cNvSpPr txBox="1">
            <a:spLocks noChangeArrowheads="1"/>
          </p:cNvSpPr>
          <p:nvPr/>
        </p:nvSpPr>
        <p:spPr bwMode="auto">
          <a:xfrm>
            <a:off x="4724400" y="5715000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FFFF"/>
                </a:solidFill>
                <a:latin typeface="Elephant" pitchFamily="18" charset="0"/>
              </a:rPr>
              <a:t>Mechanical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4" grpId="0"/>
      <p:bldP spid="14345" grpId="0"/>
      <p:bldP spid="14346" grpId="0"/>
      <p:bldP spid="14361" grpId="0"/>
      <p:bldP spid="14362" grpId="0"/>
      <p:bldP spid="14370" grpId="0"/>
      <p:bldP spid="1437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sun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715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Solar Energy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Solar energy </a:t>
            </a:r>
            <a:r>
              <a:rPr lang="en-US" b="1" dirty="0" smtClean="0">
                <a:solidFill>
                  <a:schemeClr val="bg1"/>
                </a:solidFill>
              </a:rPr>
              <a:t>is energy that comes from the sun</a:t>
            </a:r>
          </a:p>
          <a:p>
            <a:endParaRPr lang="en-US" dirty="0"/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radiatio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6" name="Rectangle 5"/>
          <p:cNvSpPr/>
          <p:nvPr/>
        </p:nvSpPr>
        <p:spPr>
          <a:xfrm>
            <a:off x="1295400" y="762000"/>
            <a:ext cx="689124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Energy from the sun travels as radiation 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1961" y="2967335"/>
            <a:ext cx="8300093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sun produces several types of radiation</a:t>
            </a:r>
          </a:p>
          <a:p>
            <a:pPr algn="ctr"/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Light we see</a:t>
            </a:r>
          </a:p>
          <a:p>
            <a:pPr algn="ctr"/>
            <a:r>
              <a:rPr lang="en-US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Heat we feel </a:t>
            </a:r>
          </a:p>
          <a:p>
            <a:pPr algn="ctr"/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X-rays</a:t>
            </a:r>
          </a:p>
          <a:p>
            <a:pPr algn="ctr"/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Radio waves</a:t>
            </a:r>
            <a:endParaRPr lang="en-US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is </a:t>
            </a:r>
            <a:r>
              <a:rPr lang="en-US" dirty="0"/>
              <a:t>S</a:t>
            </a:r>
            <a:r>
              <a:rPr lang="en-US" dirty="0" smtClean="0"/>
              <a:t>olar </a:t>
            </a:r>
            <a:r>
              <a:rPr lang="en-US" dirty="0"/>
              <a:t>E</a:t>
            </a:r>
            <a:r>
              <a:rPr lang="en-US" dirty="0" smtClean="0"/>
              <a:t>nergy </a:t>
            </a:r>
            <a:r>
              <a:rPr lang="en-US" dirty="0"/>
              <a:t>U</a:t>
            </a:r>
            <a:r>
              <a:rPr lang="en-US" dirty="0" smtClean="0"/>
              <a:t>sed?</a:t>
            </a:r>
            <a:endParaRPr lang="en-US" dirty="0"/>
          </a:p>
        </p:txBody>
      </p:sp>
      <p:pic>
        <p:nvPicPr>
          <p:cNvPr id="4" name="Content Placeholder 3" descr="plan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38200" y="1828800"/>
            <a:ext cx="2819400" cy="2667000"/>
          </a:xfrm>
        </p:spPr>
      </p:pic>
      <p:pic>
        <p:nvPicPr>
          <p:cNvPr id="5" name="Picture 4" descr="calculato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6600" y="2743200"/>
            <a:ext cx="3352800" cy="2819400"/>
          </a:xfrm>
          <a:prstGeom prst="rect">
            <a:avLst/>
          </a:prstGeom>
        </p:spPr>
      </p:pic>
      <p:pic>
        <p:nvPicPr>
          <p:cNvPr id="6" name="Picture 5" descr="water cycl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05400" y="3581400"/>
            <a:ext cx="3752850" cy="2962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Sunlight and Electricity</a:t>
            </a:r>
            <a:endParaRPr lang="en-US" dirty="0"/>
          </a:p>
        </p:txBody>
      </p:sp>
      <p:pic>
        <p:nvPicPr>
          <p:cNvPr id="4" name="Content Placeholder 3" descr="chap15_pvcell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8600" y="2057400"/>
            <a:ext cx="4953000" cy="2057400"/>
          </a:xfrm>
          <a:solidFill>
            <a:schemeClr val="tx1"/>
          </a:solidFill>
        </p:spPr>
      </p:pic>
      <p:sp>
        <p:nvSpPr>
          <p:cNvPr id="5" name="TextBox 4"/>
          <p:cNvSpPr txBox="1"/>
          <p:nvPr/>
        </p:nvSpPr>
        <p:spPr>
          <a:xfrm>
            <a:off x="5334000" y="25146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Red circles are electrons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1600200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Photovoltaic Cells or Solar Cells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chap15_array_nas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4648200"/>
            <a:ext cx="1892300" cy="200660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2743200" y="5562600"/>
            <a:ext cx="990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chap15_solar_pv_panel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86200" y="4724400"/>
            <a:ext cx="1981200" cy="1905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0" y="52578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or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 descr="chap15_solar_nas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81800" y="4648200"/>
            <a:ext cx="2006600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olar car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8796" y="3667352"/>
            <a:ext cx="2490404" cy="2200048"/>
          </a:xfrm>
          <a:prstGeom prst="rect">
            <a:avLst/>
          </a:prstGeom>
        </p:spPr>
      </p:pic>
      <p:pic>
        <p:nvPicPr>
          <p:cNvPr id="5" name="Picture 4" descr="solarcar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9000" y="3657600"/>
            <a:ext cx="2438400" cy="2250717"/>
          </a:xfrm>
          <a:prstGeom prst="rect">
            <a:avLst/>
          </a:prstGeom>
        </p:spPr>
      </p:pic>
      <p:pic>
        <p:nvPicPr>
          <p:cNvPr id="8" name="Content Placeholder 7" descr="solar car 2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304800" y="3657600"/>
            <a:ext cx="2778409" cy="220979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Solar Car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85800" y="16002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38200" y="1600200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Solar cars have solar panels on their roofs to collect light so that is converted to electricity to run an electric motor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-24263" y="2133600"/>
            <a:ext cx="923156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How are heat and temperature </a:t>
            </a:r>
          </a:p>
          <a:p>
            <a:pPr algn="ctr"/>
            <a:r>
              <a:rPr lang="en-US" sz="5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</a:t>
            </a:r>
            <a:r>
              <a:rPr lang="en-US" sz="54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elated?</a:t>
            </a:r>
            <a:endParaRPr lang="en-US" sz="54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868362"/>
          </a:xfrm>
        </p:spPr>
        <p:txBody>
          <a:bodyPr/>
          <a:lstStyle/>
          <a:p>
            <a:r>
              <a:rPr lang="en-US" dirty="0" smtClean="0"/>
              <a:t>Heat and Temperature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990600"/>
            <a:ext cx="7772400" cy="5135563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Heat is a type of energy </a:t>
            </a:r>
          </a:p>
          <a:p>
            <a:pPr algn="ctr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algn="ctr"/>
            <a:r>
              <a:rPr lang="en-US" dirty="0" smtClean="0"/>
              <a:t>All things are made of atoms and atoms are always moving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Heat is the total </a:t>
            </a:r>
            <a:r>
              <a:rPr lang="en-US" u="sng" dirty="0" smtClean="0">
                <a:solidFill>
                  <a:srgbClr val="FF0000"/>
                </a:solidFill>
              </a:rPr>
              <a:t>kinetic energy </a:t>
            </a:r>
            <a:r>
              <a:rPr lang="en-US" dirty="0" smtClean="0">
                <a:solidFill>
                  <a:srgbClr val="FF0000"/>
                </a:solidFill>
              </a:rPr>
              <a:t>of all the atoms in an object</a:t>
            </a:r>
          </a:p>
          <a:p>
            <a:pPr algn="ctr"/>
            <a:endParaRPr lang="en-US" dirty="0" smtClean="0">
              <a:solidFill>
                <a:srgbClr val="FF0000"/>
              </a:solidFill>
            </a:endParaRPr>
          </a:p>
          <a:p>
            <a:pPr algn="ctr"/>
            <a:r>
              <a:rPr lang="en-US" dirty="0" smtClean="0">
                <a:solidFill>
                  <a:schemeClr val="bg2"/>
                </a:solidFill>
              </a:rPr>
              <a:t>Even cold things like an ice cube have heat energy just not a lot</a:t>
            </a:r>
            <a:endParaRPr lang="en-US" dirty="0">
              <a:solidFill>
                <a:srgbClr val="FF0000"/>
              </a:solidFill>
            </a:endParaRPr>
          </a:p>
          <a:p>
            <a:pPr algn="ctr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" name="Picture 7" descr="ice mel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10400" y="5715000"/>
            <a:ext cx="1581150" cy="83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dirty="0" smtClean="0"/>
              <a:t>Heat and Temperature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09600" y="1676400"/>
            <a:ext cx="3352800" cy="1905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Objects with slower moving atoms have</a:t>
            </a:r>
            <a:r>
              <a:rPr lang="en-US" sz="3200" u="sng" dirty="0" smtClean="0"/>
              <a:t> Low </a:t>
            </a:r>
            <a:r>
              <a:rPr lang="en-US" sz="3200" dirty="0" smtClean="0"/>
              <a:t>heat energy.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4267200"/>
            <a:ext cx="3291840" cy="192024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>
              <a:buNone/>
            </a:pPr>
            <a:r>
              <a:rPr lang="en-US" sz="3200" dirty="0" smtClean="0"/>
              <a:t>Objects with faster moving atoms have </a:t>
            </a:r>
            <a:r>
              <a:rPr lang="en-US" sz="3200" u="sng" dirty="0" smtClean="0"/>
              <a:t>High</a:t>
            </a:r>
            <a:r>
              <a:rPr lang="en-US" sz="3200" dirty="0" smtClean="0"/>
              <a:t> heat energy.</a:t>
            </a:r>
            <a:endParaRPr lang="en-US" sz="3200" dirty="0"/>
          </a:p>
        </p:txBody>
      </p:sp>
      <p:pic>
        <p:nvPicPr>
          <p:cNvPr id="7" name="Picture 9" descr="solid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600200"/>
            <a:ext cx="2743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liquid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4343400"/>
            <a:ext cx="2819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Temperature is a measurement of the average kinetic energy of the atoms in an object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Temperature is not energy  but a measure of it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Content Placeholder 4" descr="thermometer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29200" y="1752600"/>
            <a:ext cx="3657600" cy="4190999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Heat Transfer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There are 3 ways in which heat can move through a system </a:t>
            </a: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Conduction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Convection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Radiation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Conduction occurs in solids only!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143000" y="2514600"/>
            <a:ext cx="6553200" cy="12954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Conduction is the transfer of heat energy from atom to atom by contact only</a:t>
            </a:r>
            <a:endParaRPr lang="en-US" sz="2800" b="1" dirty="0"/>
          </a:p>
        </p:txBody>
      </p:sp>
      <p:pic>
        <p:nvPicPr>
          <p:cNvPr id="5" name="Picture 4" descr="conductio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9400" y="4191000"/>
            <a:ext cx="3648075" cy="24431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Convection occurs in liquids and gases</a:t>
            </a:r>
          </a:p>
          <a:p>
            <a:pPr algn="ctr">
              <a:buNone/>
            </a:pP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838200" y="2362200"/>
            <a:ext cx="7391400" cy="16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Convection is the transfer of heat energy by the movement of atoms themselves</a:t>
            </a:r>
            <a:endParaRPr 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4419600"/>
            <a:ext cx="388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Radiation is heat transfer with NO ATOMS!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295400" y="2362200"/>
            <a:ext cx="6553200" cy="12954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Radiation is the transfer of heat energy through waves</a:t>
            </a:r>
            <a:endParaRPr lang="en-US" sz="32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4191000"/>
            <a:ext cx="5095875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Radiation 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57400"/>
            <a:ext cx="2286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/>
          <p:cNvSpPr/>
          <p:nvPr/>
        </p:nvSpPr>
        <p:spPr>
          <a:xfrm>
            <a:off x="2514600" y="3048000"/>
            <a:ext cx="2971800" cy="3810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514600" y="3581400"/>
            <a:ext cx="2971800" cy="3810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2514600" y="4114800"/>
            <a:ext cx="2971800" cy="3810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2895600"/>
            <a:ext cx="21145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1248111" y="1524000"/>
            <a:ext cx="67518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Heat radiation can travel through space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05000" y="5562600"/>
            <a:ext cx="54477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It is what keeps the earth warm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color absorbs more heat?</a:t>
            </a:r>
            <a:endParaRPr lang="en-US" dirty="0"/>
          </a:p>
        </p:txBody>
      </p:sp>
      <p:pic>
        <p:nvPicPr>
          <p:cNvPr id="4" name="Content Placeholder 3" descr="Real_Color_Wheel_47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85800" y="1752600"/>
            <a:ext cx="7696200" cy="4861719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759</TotalTime>
  <Words>326</Words>
  <Application>Microsoft Office PowerPoint</Application>
  <PresentationFormat>On-screen Show (4:3)</PresentationFormat>
  <Paragraphs>94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Energy  Heat and Solar Energy </vt:lpstr>
      <vt:lpstr>Vocabulary</vt:lpstr>
      <vt:lpstr>Slide 3</vt:lpstr>
      <vt:lpstr>Solar Energy </vt:lpstr>
      <vt:lpstr>Slide 5</vt:lpstr>
      <vt:lpstr>Where is Solar Energy Used?</vt:lpstr>
      <vt:lpstr>Sunlight and Electricity</vt:lpstr>
      <vt:lpstr>Solar Car</vt:lpstr>
      <vt:lpstr>Slide 9</vt:lpstr>
      <vt:lpstr>Heat and Temperature</vt:lpstr>
      <vt:lpstr>Heat and Temperature</vt:lpstr>
      <vt:lpstr>Temperature</vt:lpstr>
      <vt:lpstr>Heat Transfer </vt:lpstr>
      <vt:lpstr>Conduction </vt:lpstr>
      <vt:lpstr>Convection </vt:lpstr>
      <vt:lpstr>Radiation </vt:lpstr>
      <vt:lpstr>Radiation </vt:lpstr>
      <vt:lpstr>What color absorbs more heat?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 Heat and Solar Energy </dc:title>
  <dc:creator>Owner</dc:creator>
  <cp:lastModifiedBy>Owner</cp:lastModifiedBy>
  <cp:revision>6</cp:revision>
  <dcterms:created xsi:type="dcterms:W3CDTF">2009-10-11T17:22:40Z</dcterms:created>
  <dcterms:modified xsi:type="dcterms:W3CDTF">2009-10-12T06:02:10Z</dcterms:modified>
</cp:coreProperties>
</file>